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 dia áthelyezéséhez kattintson ide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2000" spc="-1" strike="noStrike">
                <a:latin typeface="Arial"/>
              </a:rPr>
              <a:t>A jegyzetformátum szerkesztéséhez kattintson ide</a:t>
            </a:r>
            <a:endParaRPr b="0" lang="hu-HU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1400" spc="-1" strike="noStrike">
                <a:latin typeface="Times New Roman"/>
              </a:rPr>
              <a:t> </a:t>
            </a:r>
            <a:endParaRPr b="0" lang="hu-HU" sz="1400" spc="-1" strike="noStrike"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hu-HU" sz="1400" spc="-1" strike="noStrike">
                <a:latin typeface="Times New Roman"/>
              </a:rPr>
              <a:t> </a:t>
            </a:r>
            <a:endParaRPr b="0" lang="hu-HU" sz="1400" spc="-1" strike="noStrike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hu-HU" sz="1400" spc="-1" strike="noStrike">
                <a:latin typeface="Times New Roman"/>
              </a:rPr>
              <a:t> </a:t>
            </a:r>
            <a:endParaRPr b="0" lang="hu-HU" sz="1400" spc="-1" strike="noStrike"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89EB01A-A9E8-415E-96EA-3E3CA71315F5}" type="slidenum">
              <a:rPr b="0" lang="hu-HU" sz="1400" spc="-1" strike="noStrike">
                <a:latin typeface="Times New Roman"/>
              </a:rPr>
              <a:t>1</a:t>
            </a:fld>
            <a:endParaRPr b="0" lang="hu-H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hu-HU" sz="2000" spc="-1" strike="noStrike"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908DF4D-E2BA-4314-AC1B-AE73A71E7850}" type="slidenum">
              <a:rPr b="0" lang="hu-HU" sz="1200" spc="-1" strike="noStrike">
                <a:solidFill>
                  <a:srgbClr val="000000"/>
                </a:solidFill>
                <a:latin typeface="+mn-lt"/>
                <a:ea typeface="+mn-ea"/>
              </a:rPr>
              <a:t>&lt;szám&gt;</a:t>
            </a:fld>
            <a:endParaRPr b="0" lang="hu-HU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2000" spc="-1" strike="noStrike">
                <a:latin typeface="Arial"/>
              </a:rPr>
              <a:t>Itt látható egy foglalás menete, a beszállítani kívánó cég kiválaszt egy dátumot és a telephelyet, ahova be szeretne szállítani.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Ezután a rendszer kilistázza az arra a napra foglalható időpontokat, a hozzá tartozó megkötésekkel együtt (max kamionok száma, beszállítandó anyagmennyiség tonnában)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Ha találtunk megfeleő időpontot, akkor elküldjük a foglalást, amit a rendszer eltárol az adatbázisban.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Ezt később megtekinthetjük és le is mondhatjuk. </a:t>
            </a:r>
            <a:endParaRPr b="0" lang="hu-HU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2000" spc="-1" strike="noStrike">
                <a:latin typeface="Arial"/>
              </a:rPr>
              <a:t>Az adminisztrátor kezeli a beszállítható anyagokat.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Az új anyagokat felveheti a rendszerbe, amihez megadhatja az előfordulható mértékegységeket, szállítási egységeket, és az ehhez tartozó váltószámot(pl.: 1 bála az fél tonnának felel meg)</a:t>
            </a:r>
            <a:endParaRPr b="0" lang="hu-HU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2000" spc="-1" strike="noStrike">
                <a:latin typeface="Arial"/>
              </a:rPr>
              <a:t>A rendszergazda szemszögéből így néz ki a telephelyek adatainak szerkesztése, kiválasztja a telephelyet az adatbázisból, az oldal felsorolja a hozzá tartozó adatokat.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Ezeket a rendszergazda szükség esetén szerkeszthet, majd ha végzett akkor a módosítások mentése gombra kattintva eltárolja ezeket az adatokat.</a:t>
            </a:r>
            <a:endParaRPr b="0" lang="hu-HU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538344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2000" spc="-1" strike="noStrike">
                <a:latin typeface="Arial"/>
              </a:rPr>
              <a:t>Összeségében a rendszer célja, hogy az időpontok kiírásának és ezek lefoglalásának lehetőségével megkönnyítse a cégek munkáját.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A rendszer felépítésének köszönhetően egyszerűen és egymástól függetlenül fejleszthetjük a megjelenést és az üzleti logikát.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Mint minden weboldalt ezt is a végtelenségig lehet fejleszteni, optimalizálni a betöltés gyorsaságát arra az esetre ha már nagyon sok adatot kell megjeleníteni bizonyos részeken.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A megjelenést ízlés szerint lehet szépíteni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Új funkciókat pedig a cégek visszajelzései alapján lehet implementálni. Akár az oldal elérhetőségéhez egy ötletgyűjtő e-mail cím megadása. 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Köszönöm a figyelmet!</a:t>
            </a:r>
            <a:endParaRPr b="0" lang="hu-HU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fő probléma oka, hogy minden cég hasonló időpontokat céloz meg a tüzelőanyagok beszállítására, ezzel elkerülve a dugókat.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Ennek köszönhetően a kamionok egyszerre érkeznek be a telepre, így ott okozva fennakadást, amitől minden sokkal bonyolultabbá válik.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Tűzvédelmi okokból is gondot okoz a torlódás, nehezebb evakuáció és a szállítmányok is lángra kaphatnak.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Ezekből az okokból kifolyólag szükséges korlátozni a beszállító kamionokat, amik egyszerre tartózkodhatnak a telephelyen.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Ezzel a megkötéssel meggyorsíthatjuk az áruszállító folyamatot is, hiszen szépen sorban lehet haladni az adott erőmű kapacitásához mérten.</a:t>
            </a:r>
            <a:endParaRPr b="0" lang="hu-HU" sz="2000" spc="-1" strike="noStrike"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BE8B29B-0E7E-4E10-82D9-39B352B859F0}" type="slidenum">
              <a:rPr b="0" lang="hu-HU" sz="1200" spc="-1" strike="noStrike">
                <a:solidFill>
                  <a:srgbClr val="000000"/>
                </a:solidFill>
                <a:latin typeface="+mn-lt"/>
                <a:ea typeface="+mn-ea"/>
              </a:rPr>
              <a:t>&lt;szám&gt;</a:t>
            </a:fld>
            <a:endParaRPr b="0" lang="hu-H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probléma megoldására tökéletes lenne egy weboldal, ahol az erőművek és a beszállító cégek egyszerűen tudnak egyeztetni a beszállítás időpontjáról és a beszállítandó anyag mennyiségéről. 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beszerző cégek megadhatnak lefoglalható időpontokat, amikhez a beszállítandó mennyiséget is meghatározzák.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beszállítók pedig ezeket foglalhatják le.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Az oldalra beregisztráló cégek könnyebben megtalálhatják egymást és a hivatalos adatok alapján felvehetik egymással a kapcsolatot.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beszállítók megbízhatóságát pedig statisztikák mutatják be.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weboldal azért egy jó választás, mert mindenki számára elérhető, könnyen értelmezhető, átlátható és hamar bele lehet tanulni, hiszen csak űrlapokat kell kitölteni, a gyors szervezések érdekében.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hu-HU" sz="2000" spc="-1" strike="noStrike">
              <a:latin typeface="Arial"/>
            </a:endParaRPr>
          </a:p>
        </p:txBody>
      </p:sp>
      <p:sp>
        <p:nvSpPr>
          <p:cNvPr id="1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3CD6A34-2453-47B5-B0E3-0C93D2F40D69}" type="slidenum">
              <a:rPr b="0" lang="hu-HU" sz="1200" spc="-1" strike="noStrike">
                <a:solidFill>
                  <a:srgbClr val="000000"/>
                </a:solidFill>
                <a:latin typeface="+mn-lt"/>
                <a:ea typeface="+mn-ea"/>
              </a:rPr>
              <a:t>&lt;szám&gt;</a:t>
            </a:fld>
            <a:endParaRPr b="0" lang="hu-HU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Az oldalon különböző szerepkörökkel és jogosultságokkal rendelkeznek a felhasználók. Mint például a beszerző aki az időpontokat határozza meg, a beszállító aki ezeket lefoglalja, az átvevő aki frissíti az átvétel állapotát, az elszámoló aki a statisztikákért felel. Ugyanakkor ott van az adminisztrátor is aki minden felhasználó, telephely, anyag és szerepkörök adatait tudja karban tartani.</a:t>
            </a:r>
            <a:endParaRPr b="0" lang="hu-HU" sz="2000" spc="-1" strike="noStrike"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4135E5E-DDE4-47ED-9049-9B13B8F9A95B}" type="slidenum">
              <a:rPr b="0" lang="hu-HU" sz="1200" spc="-1" strike="noStrike">
                <a:solidFill>
                  <a:srgbClr val="000000"/>
                </a:solidFill>
                <a:latin typeface="+mn-lt"/>
                <a:ea typeface="+mn-ea"/>
              </a:rPr>
              <a:t>&lt;szám&gt;</a:t>
            </a:fld>
            <a:endParaRPr b="0" lang="hu-HU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rendszer megírásához a Visual Studio-t használom, azon belül is az ASP.NET keretrendszerben íródott web alkalmazást, amire az MVC technológiát alkalmaztam.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Az adatbázist SQL Server Management Studiot használom, mert ezt támogatja a Visual Studio is, így egyszerű az egész felépítése. Az adatok tárolását és lekérését C#-ban írtam meg. A frontend logikai része pedig javascriptben készült. A kinézetet, mint ahogy minden weboldal esetén, HTML alapozza meg és ezt javítja fel a Bootstrap, amivel sokkal egyszerűbben ráhúzhatjuk weboldalunka az előre megírt stílusokat, és így CSS-ben már csak az egyedibbre szabás érdekében kell csinálnunk valamit.</a:t>
            </a:r>
            <a:endParaRPr b="0" lang="hu-HU" sz="2000" spc="-1" strike="noStrike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82B7761-263D-42CB-ABC1-A4E5FE48F0E5}" type="slidenum">
              <a:rPr b="0" lang="hu-HU" sz="1200" spc="-1" strike="noStrike">
                <a:solidFill>
                  <a:srgbClr val="000000"/>
                </a:solidFill>
                <a:latin typeface="+mn-lt"/>
                <a:ea typeface="+mn-ea"/>
              </a:rPr>
              <a:t>&lt;szám&gt;</a:t>
            </a:fld>
            <a:endParaRPr b="0" lang="hu-H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Az MVC egy olyan tervezési minta, ami teljes mértékben külön bontja a megjelenítésért szolgáló kódrészletet, attól ami az üzleti logikáért felel.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Az MVC maga három részre bontható, modell, view ami nézetet jelent és a controller ami a vezérlő. 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nézet ahogy a neve is mondja, felel a megjelenítésért, ez az amit a hétköznapi felhasználó lát ha egy weboldalt használ.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Model ami az adattagokat tárolja, és kapcsolatban áll az adatbázisunkkal is.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A Controller pedig ezt a kettőt köti össze, ha a felhasználó egy új adattagot vesz fel egy táblába, akkor a controlleren kereszütl kapja ezt meg a model, és tárolja el az adatbázisban.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Ez a fajta rendszer azért hasznos, mert amikor a kinézetet szeretnénk javítani a programkódban, akkor véletlenül sem írunk bele az üzleti logikát tartalmazó kódrészletbe, és külön tudjuk debugolni ezeket ha valami hiba merül fel.</a:t>
            </a:r>
            <a:endParaRPr b="0" lang="hu-H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hu-HU" sz="2000" spc="-1" strike="noStrike">
                <a:latin typeface="Arial"/>
              </a:rPr>
              <a:t>Ugyanakkor a kódot is átláthatóbbá teszi, ha valaki már tudja, hogy mit hol keressen. A teljes kódnak csak egy töredékét kell átnézni, ha valamit szerkeszteni szeretnénk és ezt a programban keressük.</a:t>
            </a:r>
            <a:endParaRPr b="0" lang="hu-HU" sz="2000" spc="-1" strike="noStrike"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F73BB49-5F85-470B-9D66-83AC1C98509B}" type="slidenum">
              <a:rPr b="0" lang="hu-HU" sz="1200" spc="-1" strike="noStrike">
                <a:solidFill>
                  <a:srgbClr val="000000"/>
                </a:solidFill>
                <a:latin typeface="+mn-lt"/>
                <a:ea typeface="+mn-ea"/>
              </a:rPr>
              <a:t>&lt;szám&gt;</a:t>
            </a:fld>
            <a:endParaRPr b="0" lang="hu-HU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25016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2000" spc="-1" strike="noStrike">
                <a:latin typeface="Arial"/>
              </a:rPr>
              <a:t>A projekt alapját egy adatbázis képezi, ahol az adatokat el tudjuk tárolni. Ez azért kell, hogy ne csak manuálisan vagy lokális fileokból lehessen adatokat betölteni az oldalakon megjelenő mezőkbe.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Az adatbázist létrehozhatjuk automatikusan generálva kódból is, a model fájlok alapján. Ezek után már csak a kapcsolatokat kell kézzel megadni amik a táblák között fennállnak.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Kezdhetjük az adatbázis készítést manuálisan is SQL kóddal vagy grafikus felülettel és később ebből generálhatunk kódot ha szeretnénk, de az előző megközelítés az egyszerűbb és biztosabb módszer.</a:t>
            </a:r>
            <a:endParaRPr b="0" lang="hu-HU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2000" spc="-1" strike="noStrike">
                <a:latin typeface="Arial"/>
              </a:rPr>
              <a:t>A képen látható a korábban említett módszerrel generált adatbázisnak egy részlete. A teljes adatbázis nem fért volna ki úgy, hogy az olvasható legyen. 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Itt látható például a felhasználók táblája minden adattaggal, és a foglalásokhoz kapcsolódó rész is.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Ezek között található az összekötő tábla, aminek segítségével tudjuk tárolni, hogy melyik foglalás, melyik felhasználóhoz tartozik.</a:t>
            </a:r>
            <a:endParaRPr b="0" lang="hu-HU" sz="2000" spc="-1" strike="noStrike">
              <a:latin typeface="Arial"/>
            </a:endParaRPr>
          </a:p>
          <a:p>
            <a:r>
              <a:rPr b="0" lang="hu-HU" sz="2000" spc="-1" strike="noStrike">
                <a:latin typeface="Arial"/>
              </a:rPr>
              <a:t>Ugyanez látható az elérhető oldalakkal kapcsolatban is, amiket az 1,2 és a 3 szám határoz meg, hogy az adott felhasználó nem fér hozzá, olvashatja vagy írja és olvashatja is.</a:t>
            </a:r>
            <a:endParaRPr b="0" lang="hu-HU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04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0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28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776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48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0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776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48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04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584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0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04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28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04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04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0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28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776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48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0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776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48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584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0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28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0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28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04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86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20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4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48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52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3ded1"/>
                </a:solidFill>
                <a:latin typeface="Century Gothic"/>
              </a:rPr>
              <a:t>Mintacím szerkesztése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0CFCA62E-65F8-45E6-8F10-C6A821C28840}" type="datetime1">
              <a:rPr b="0" lang="hu-HU" sz="1100" spc="-1" strike="noStrike">
                <a:solidFill>
                  <a:srgbClr val="ffffff"/>
                </a:solidFill>
                <a:latin typeface="Century Gothic"/>
              </a:rPr>
              <a:t>2018-11-14</a:t>
            </a:fld>
            <a:endParaRPr b="0" lang="hu-HU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hu-HU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16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7ECB377-3C8E-4F1B-B268-2EBF152AD6BE}" type="slidenum">
              <a:rPr b="0" lang="hu-HU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hu-HU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Vázlatszöveg formátumának szerkesztése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Második vázlatszint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Harmadik vázlatszint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Negyedik vázlatszint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Ötödik vázlatszint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Hatodik vázlatszint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Hetedik vázlatszint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86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20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4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48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3ded1"/>
                </a:solidFill>
                <a:latin typeface="Century Gothic"/>
              </a:rPr>
              <a:t>Mintacím szerkesztése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040" y="2053080"/>
            <a:ext cx="8946360" cy="419508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Mintaszöveg szerkesztése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Második szint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Harmadik szint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Negyedik szint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Ötödik szint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C8DF7846-010B-4CC3-985D-460E0684B12B}" type="datetime1">
              <a:rPr b="0" lang="hu-HU" sz="1100" spc="-1" strike="noStrike">
                <a:solidFill>
                  <a:srgbClr val="ffffff"/>
                </a:solidFill>
                <a:latin typeface="Century Gothic"/>
              </a:rPr>
              <a:t>2018-11-14</a:t>
            </a:fld>
            <a:endParaRPr b="0" lang="hu-HU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hu-HU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16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225DAA2C-9226-4DFB-921C-EE714243EEAE}" type="slidenum">
              <a:rPr b="0" lang="hu-HU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hu-HU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347040" y="1093680"/>
            <a:ext cx="11496600" cy="1854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e3ded1"/>
                </a:solidFill>
                <a:latin typeface="Century Gothic"/>
              </a:rPr>
              <a:t>Időpont foglaló és ütemező rendszer erőmű tüzelőanyag ellátásához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523520" y="3612600"/>
            <a:ext cx="9143640" cy="914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hu-HU" sz="2800" spc="-1" strike="noStrike" cap="all">
                <a:solidFill>
                  <a:srgbClr val="afc5b9"/>
                </a:solidFill>
                <a:latin typeface="Century Gothic"/>
              </a:rPr>
              <a:t>Szakdolgozat beszámoló</a:t>
            </a:r>
            <a:endParaRPr b="0" lang="hu-HU" sz="2800" spc="-1" strike="noStrike"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lIns="0" anchor="b"/>
          <a:p>
            <a:pPr algn="ctr">
              <a:lnSpc>
                <a:spcPct val="100000"/>
              </a:lnSpc>
            </a:pPr>
            <a:fld id="{BA81D62B-AC5C-46BE-918B-419CAAFF0DF6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1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360" y="4648680"/>
            <a:ext cx="12191760" cy="16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hu-HU" sz="4000" spc="-1" strike="noStrike">
                <a:solidFill>
                  <a:srgbClr val="ffffff"/>
                </a:solidFill>
                <a:latin typeface="Century Gothic"/>
              </a:rPr>
              <a:t>Készítette: Smura Nándor </a:t>
            </a:r>
            <a:endParaRPr b="0" lang="hu-HU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u-HU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2400" spc="-1" strike="noStrike">
                <a:solidFill>
                  <a:srgbClr val="ffffff"/>
                </a:solidFill>
                <a:latin typeface="Century Gothic"/>
              </a:rPr>
              <a:t>Témavezető: Dr. Heckl István</a:t>
            </a:r>
            <a:endParaRPr b="0" lang="hu-H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25880" y="495360"/>
            <a:ext cx="1076436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Rendszer működése – időpont foglalás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B7FEE3B7-5980-4B79-9992-7CE0EBDE4521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10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38" name="Kép 2" descr=""/>
          <p:cNvPicPr/>
          <p:nvPr/>
        </p:nvPicPr>
        <p:blipFill>
          <a:blip r:embed="rId1"/>
          <a:stretch/>
        </p:blipFill>
        <p:spPr>
          <a:xfrm>
            <a:off x="2562120" y="1728000"/>
            <a:ext cx="7067160" cy="466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13640" y="504360"/>
            <a:ext cx="10357560" cy="1478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Rendszer működése – admin/anyagok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9A9714C5-5DA9-474A-B5D1-1F1380A1493B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11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rcRect l="0" t="0" r="14368" b="0"/>
          <a:stretch/>
        </p:blipFill>
        <p:spPr>
          <a:xfrm>
            <a:off x="875520" y="1728000"/>
            <a:ext cx="10440000" cy="458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64584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Rendszer működése - admin/telephelyek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B09A7838-86B2-4B4F-8F74-2E74C3AEC656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11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15353" t="13729" r="15356" b="0"/>
          <a:stretch/>
        </p:blipFill>
        <p:spPr>
          <a:xfrm>
            <a:off x="2375640" y="1300680"/>
            <a:ext cx="7439760" cy="517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74800" y="-2052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Összefoglalás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103760" y="231516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Időpont foglalás és ütemezés megkönnyíti a cégeknél dolgozók életét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Külön fejleszthető a kinézet és az üzleti logika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Továbbfejlesztési lehetőségek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gyorsaság optimalizálása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grafikus interface csiszolása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cégek igényeinek megfelelően új funkciók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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E835FED4-7745-4F1D-8C3B-DB89A6753705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13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4760" y="55584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Előadás menete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10304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 probléma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Megoldás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Tervezett funkciók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Használt technológiák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Rendszer működése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Összefoglalás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0CE798D6-6111-486E-BE1C-0B690B68946D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2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45840" y="51696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A probléma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103760" y="2014200"/>
            <a:ext cx="55857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Mindenki egyszerre szeretne menni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Tűzvédelmi előírások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Teherautók sora várakozik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Időigényes folyamat (ellenőrzés, átvétel)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117C3083-A9BF-4FCE-B90E-32ABAB87CB69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3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10" name="Picture 2" descr=""/>
          <p:cNvPicPr/>
          <p:nvPr/>
        </p:nvPicPr>
        <p:blipFill>
          <a:blip r:embed="rId1"/>
          <a:stretch/>
        </p:blipFill>
        <p:spPr>
          <a:xfrm>
            <a:off x="6559200" y="2663640"/>
            <a:ext cx="5142600" cy="364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4584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3ded1"/>
                </a:solidFill>
                <a:latin typeface="Century Gothic"/>
              </a:rPr>
              <a:t>Megoldás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984240" y="1853280"/>
            <a:ext cx="4111920" cy="4000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Weboldal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Időpontok kiírása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Időpontok lefoglalása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Ügyfelek felkeresése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Beszállító cégek kiértékelés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Miért pont weboldal?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Könnyű beletanulni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Átlátható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Gyors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A7028216-6F1C-4719-90DA-162B34C99E97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4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14" name="Picture 4" descr=""/>
          <p:cNvPicPr/>
          <p:nvPr/>
        </p:nvPicPr>
        <p:blipFill>
          <a:blip r:embed="rId1"/>
          <a:stretch/>
        </p:blipFill>
        <p:spPr>
          <a:xfrm>
            <a:off x="5890680" y="2053080"/>
            <a:ext cx="5495040" cy="363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64584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A webes alkalmazás további funkciói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103040" y="2053080"/>
            <a:ext cx="4995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Szerepkörök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beszerző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beszállító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átvevő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elszámoló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rendszergazda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Átvétel nyomon követése online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Felhasználók tiltása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6962F512-F4F0-4EDE-AFD0-33F43A8A1D3D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5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18" name="Picture 6" descr=""/>
          <p:cNvPicPr/>
          <p:nvPr/>
        </p:nvPicPr>
        <p:blipFill>
          <a:blip r:embed="rId1"/>
          <a:stretch/>
        </p:blipFill>
        <p:spPr>
          <a:xfrm>
            <a:off x="6559200" y="2900160"/>
            <a:ext cx="4941720" cy="33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4584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Használt technológiák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1103040" y="2053080"/>
            <a:ext cx="628272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Microsoft Visual Studio 2017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ASP.NET Core Web Application 2.0 (MVC)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SQL Server Management Studio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C#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JavaScript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HTML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Bootstrap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GIT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Trello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28C54253-6ED3-4E2B-8B7D-E993C2D01F75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6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22" name="Picture 2" descr=""/>
          <p:cNvPicPr/>
          <p:nvPr/>
        </p:nvPicPr>
        <p:blipFill>
          <a:blip r:embed="rId1"/>
          <a:stretch/>
        </p:blipFill>
        <p:spPr>
          <a:xfrm rot="19729800">
            <a:off x="7392240" y="3282840"/>
            <a:ext cx="4584960" cy="2689560"/>
          </a:xfrm>
          <a:prstGeom prst="rect">
            <a:avLst/>
          </a:prstGeom>
          <a:ln>
            <a:noFill/>
          </a:ln>
        </p:spPr>
      </p:pic>
      <p:pic>
        <p:nvPicPr>
          <p:cNvPr id="123" name="Picture 4" descr=""/>
          <p:cNvPicPr/>
          <p:nvPr/>
        </p:nvPicPr>
        <p:blipFill>
          <a:blip r:embed="rId2"/>
          <a:stretch/>
        </p:blipFill>
        <p:spPr>
          <a:xfrm>
            <a:off x="10217160" y="5494680"/>
            <a:ext cx="1108080" cy="110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4584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MVC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7720" y="1825560"/>
            <a:ext cx="4089960" cy="4546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Mi is pontosan az MVC?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model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view (nézet)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controller (vezérlő)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2858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Miért használjuk?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8002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átláható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8002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könnyebben szerkeszthető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F272A42B-4459-4146-8207-5DFE11D547DA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7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27" name="Picture 2" descr=""/>
          <p:cNvPicPr/>
          <p:nvPr/>
        </p:nvPicPr>
        <p:blipFill>
          <a:blip r:embed="rId1"/>
          <a:stretch/>
        </p:blipFill>
        <p:spPr>
          <a:xfrm>
            <a:off x="5348160" y="1850760"/>
            <a:ext cx="6328800" cy="452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693360" y="39024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Adatbázis készítése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63400" y="1633680"/>
            <a:ext cx="5099760" cy="5083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SQL Server Manager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SQL kód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grafikus interface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343080" indent="-34272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Visual Studio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fc5b9"/>
              </a:buClr>
              <a:buSzPct val="8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Model.cs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TextShape 3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78F9EC78-F70F-4538-A876-4EFA44FA16E4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8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31" name="Picture 2" descr=""/>
          <p:cNvPicPr/>
          <p:nvPr/>
        </p:nvPicPr>
        <p:blipFill>
          <a:blip r:embed="rId1"/>
          <a:stretch/>
        </p:blipFill>
        <p:spPr>
          <a:xfrm>
            <a:off x="5793480" y="1633680"/>
            <a:ext cx="5952600" cy="4647960"/>
          </a:xfrm>
          <a:prstGeom prst="rect">
            <a:avLst/>
          </a:prstGeom>
          <a:ln>
            <a:noFill/>
          </a:ln>
        </p:spPr>
      </p:pic>
      <p:pic>
        <p:nvPicPr>
          <p:cNvPr id="132" name="Kép 6" descr=""/>
          <p:cNvPicPr/>
          <p:nvPr/>
        </p:nvPicPr>
        <p:blipFill>
          <a:blip r:embed="rId2"/>
          <a:stretch/>
        </p:blipFill>
        <p:spPr>
          <a:xfrm>
            <a:off x="786960" y="4293720"/>
            <a:ext cx="4699440" cy="198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925560" y="455760"/>
            <a:ext cx="9692280" cy="762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3ded1"/>
                </a:solidFill>
                <a:latin typeface="Century Gothic"/>
              </a:rPr>
              <a:t>Adatbázis (részlet)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1035216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fld id="{1CC0DAED-33D5-4153-B370-F5EED877E49E}" type="slidenum"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9</a:t>
            </a:fld>
            <a:r>
              <a:rPr b="0" lang="hu-HU" sz="2000" spc="-1" strike="noStrike">
                <a:solidFill>
                  <a:srgbClr val="ffffff"/>
                </a:solidFill>
                <a:latin typeface="Century Gothic"/>
              </a:rPr>
              <a:t>/13</a:t>
            </a:r>
            <a:endParaRPr b="0" lang="hu-HU" sz="2000" spc="-1" strike="noStrike">
              <a:latin typeface="Times New Roman"/>
            </a:endParaRPr>
          </a:p>
        </p:txBody>
      </p:sp>
      <p:pic>
        <p:nvPicPr>
          <p:cNvPr id="135" name="Kép 4" descr=""/>
          <p:cNvPicPr/>
          <p:nvPr/>
        </p:nvPicPr>
        <p:blipFill>
          <a:blip r:embed="rId1"/>
          <a:stretch/>
        </p:blipFill>
        <p:spPr>
          <a:xfrm>
            <a:off x="1825200" y="1683000"/>
            <a:ext cx="8540640" cy="478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1199</TotalTime>
  <Application>LibreOffice/6.1.0.3$Windows_X86_64 LibreOffice_project/efb621ed25068d70781dc026f7e9c5187a4decd1</Application>
  <Words>798</Words>
  <Paragraphs>124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2017-11-22T09:49:59Z</dcterms:created>
  <dc:creator>smuranandi@gmail.com</dc:creator>
  <dc:description/>
  <dc:language>hu-HU</dc:language>
  <cp:lastModifiedBy/>
  <dcterms:modified xsi:type="dcterms:W3CDTF">2018-11-14T08:28:07Z</dcterms:modified>
  <cp:revision>89</cp:revision>
  <dc:subject/>
  <dc:title>Időpont foglaló és ütemező rendszer erőmű tüzelőanyag ellátásához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Szélesvásznú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